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6"/>
  </p:handoutMasterIdLst>
  <p:sldIdLst>
    <p:sldId id="411" r:id="rId4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3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0E1E1"/>
    <a:srgbClr val="E40D08"/>
    <a:srgbClr val="EFE6E1"/>
    <a:srgbClr val="DAA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79"/>
        <p:guide pos="38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0" Type="http://schemas.openxmlformats.org/officeDocument/2006/relationships/tags" Target="tags/tag8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.jpeg"/><Relationship Id="rId2" Type="http://schemas.openxmlformats.org/officeDocument/2006/relationships/tags" Target="../tags/tag29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jpeg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  <a:sym typeface="Calibri" panose="020F050202020403020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867410" y="452120"/>
            <a:ext cx="10626090" cy="583565"/>
          </a:xfrm>
        </p:spPr>
        <p:txBody>
          <a:bodyPr/>
          <a:p>
            <a:r>
              <a:rPr lang="en-US" altLang="zh-CN"/>
              <a:t>SOPTX: </a:t>
            </a:r>
            <a:r>
              <a:rPr lang="zh-CN" altLang="en-US"/>
              <a:t>高性能多后端拓扑优化框架</a:t>
            </a:r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864870" y="1457960"/>
            <a:ext cx="3194685" cy="4359910"/>
            <a:chOff x="454" y="3158"/>
            <a:chExt cx="5031" cy="6866"/>
          </a:xfrm>
        </p:grpSpPr>
        <p:sp>
          <p:nvSpPr>
            <p:cNvPr id="16" name="圆角矩形 15"/>
            <p:cNvSpPr/>
            <p:nvPr/>
          </p:nvSpPr>
          <p:spPr>
            <a:xfrm>
              <a:off x="457" y="3767"/>
              <a:ext cx="5028" cy="6257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" y="3158"/>
              <a:ext cx="416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1. </a:t>
              </a:r>
              <a:r>
                <a:rPr lang="zh-CN" altLang="en-US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宋体" panose="02010600030101010101" pitchFamily="2" charset="-122"/>
                  <a:cs typeface="+mj-lt"/>
                </a:rPr>
                <a:t>核心特性</a:t>
              </a:r>
              <a:endParaRPr lang="zh-CN" altLang="en-US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80" y="3786"/>
              <a:ext cx="5002" cy="1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多后端与自动微分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indent="0" algn="l">
                <a:buClrTx/>
                <a:buSzTx/>
                <a:buFont typeface="Calibri" panose="020F0502020204030204" charset="0"/>
                <a:buNone/>
              </a:pPr>
              <a:r>
                <a:rPr lang="zh-CN" altLang="en-US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多后端、跨硬件平台高效运行，自动微分计算灵敏度，简化开发</a:t>
              </a:r>
              <a:endParaRPr lang="en-US" altLang="zh-CN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  <a:p>
              <a:pPr marL="742950" lvl="1" indent="-285750" algn="l">
                <a:buClrTx/>
                <a:buSzTx/>
                <a:buFont typeface="Calibri" panose="020F0502020204030204" charset="0"/>
                <a:buChar char="•"/>
              </a:pPr>
              <a:endParaRPr lang="en-US" altLang="zh-CN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58" y="5963"/>
              <a:ext cx="5024" cy="1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高效计算引擎</a:t>
              </a:r>
              <a:endParaRPr lang="zh-CN" altLang="en-US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  <a:p>
              <a:pPr indent="0" algn="l">
                <a:buClrTx/>
                <a:buSzTx/>
                <a:buFont typeface="Calibri" panose="020F0502020204030204" charset="0"/>
                <a:buNone/>
              </a:pPr>
              <a:r>
                <a:rPr lang="zh-CN" altLang="en-US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先进的矩阵组装技术、内置直接求解器与支持并行的迭代求解器</a:t>
              </a:r>
              <a:endParaRPr lang="zh-CN" altLang="en-US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  <a:p>
              <a:pPr indent="0" algn="l">
                <a:buClrTx/>
                <a:buSzTx/>
                <a:buFont typeface="Calibri" panose="020F0502020204030204" charset="0"/>
                <a:buNone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4" y="8157"/>
              <a:ext cx="5028" cy="18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模块化与非侵入式设计</a:t>
              </a:r>
              <a:endParaRPr lang="zh-CN" altLang="en-US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  <a:p>
              <a:pPr indent="0" algn="l">
                <a:buClrTx/>
                <a:buSzTx/>
                <a:buFont typeface="Calibri" panose="020F0502020204030204" charset="0"/>
                <a:buNone/>
              </a:pPr>
              <a:r>
                <a:rPr lang="zh-CN" altLang="en-US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分析与优化完全解耦，插值、求解、正则化、优化等模块任意组合</a:t>
              </a:r>
              <a:endParaRPr lang="zh-CN" altLang="en-US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  <a:p>
              <a:pPr indent="0" algn="l">
                <a:buClrTx/>
                <a:buSzTx/>
                <a:buFont typeface="Calibri" panose="020F0502020204030204" charset="0"/>
                <a:buNone/>
              </a:pPr>
              <a:endParaRPr lang="zh-CN" altLang="en-US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307205" y="1436370"/>
            <a:ext cx="3292475" cy="4380865"/>
            <a:chOff x="5115" y="3159"/>
            <a:chExt cx="5185" cy="6899"/>
          </a:xfrm>
        </p:grpSpPr>
        <p:sp>
          <p:nvSpPr>
            <p:cNvPr id="25" name="圆角矩形 24"/>
            <p:cNvSpPr/>
            <p:nvPr/>
          </p:nvSpPr>
          <p:spPr>
            <a:xfrm>
              <a:off x="5119" y="3777"/>
              <a:ext cx="5181" cy="6281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15" y="3159"/>
              <a:ext cx="51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2. </a:t>
              </a:r>
              <a:r>
                <a:rPr lang="zh-CN" altLang="en-US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宋体" panose="02010600030101010101" pitchFamily="2" charset="-122"/>
                  <a:cs typeface="+mj-lt"/>
                </a:rPr>
                <a:t>优化示例</a:t>
              </a: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宋体" panose="02010600030101010101" pitchFamily="2" charset="-122"/>
                  <a:cs typeface="+mj-lt"/>
                </a:rPr>
                <a:t>	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26" y="3777"/>
              <a:ext cx="5170" cy="6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悬臂梁</a:t>
              </a:r>
              <a:endParaRPr lang="zh-CN" altLang="en-US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  <a:p>
              <a:pPr indent="0" algn="l">
                <a:buClrTx/>
                <a:buSzTx/>
                <a:buFont typeface="Calibri" panose="020F0502020204030204" charset="0"/>
                <a:buNone/>
              </a:pPr>
              <a:endParaRPr lang="en-US" altLang="zh-CN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125" y="7021"/>
              <a:ext cx="517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MBB </a:t>
              </a:r>
              <a:r>
                <a:rPr lang="zh-CN" altLang="en-US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梁</a:t>
              </a:r>
              <a:endParaRPr lang="en-US" altLang="zh-CN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856220" y="1418590"/>
            <a:ext cx="3589020" cy="4381500"/>
            <a:chOff x="9938" y="3143"/>
            <a:chExt cx="5652" cy="6900"/>
          </a:xfrm>
        </p:grpSpPr>
        <p:sp>
          <p:nvSpPr>
            <p:cNvPr id="32" name="圆角矩形 31"/>
            <p:cNvSpPr/>
            <p:nvPr/>
          </p:nvSpPr>
          <p:spPr>
            <a:xfrm>
              <a:off x="9968" y="3761"/>
              <a:ext cx="5622" cy="6282"/>
            </a:xfrm>
            <a:prstGeom prst="roundRect">
              <a:avLst>
                <a:gd name="adj" fmla="val 48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-25000">
                <a:cs typeface="Calibri" panose="020F050202020403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38" y="3143"/>
              <a:ext cx="56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3. </a:t>
              </a:r>
              <a:r>
                <a:rPr lang="zh-CN" altLang="en-US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宋体" panose="02010600030101010101" pitchFamily="2" charset="-122"/>
                  <a:cs typeface="+mj-lt"/>
                </a:rPr>
                <a:t>软件著作权</a:t>
              </a:r>
              <a:endParaRPr lang="zh-CN" altLang="en-US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lt"/>
              </a:endParaRPr>
            </a:p>
          </p:txBody>
        </p:sp>
      </p:grpSp>
      <p:pic>
        <p:nvPicPr>
          <p:cNvPr id="4" name="内容占位符 3"/>
          <p:cNvPicPr>
            <a:picLocks noChangeAspect="1"/>
          </p:cNvPicPr>
          <p:nvPr>
            <p:ph idx="3"/>
          </p:nvPr>
        </p:nvPicPr>
        <p:blipFill>
          <a:blip r:embed="rId1"/>
          <a:stretch>
            <a:fillRect/>
          </a:stretch>
        </p:blipFill>
        <p:spPr>
          <a:xfrm>
            <a:off x="8027035" y="1811020"/>
            <a:ext cx="3329940" cy="3989070"/>
          </a:xfrm>
          <a:prstGeom prst="rect">
            <a:avLst/>
          </a:prstGeom>
        </p:spPr>
      </p:pic>
      <p:pic>
        <p:nvPicPr>
          <p:cNvPr id="2" name="图片 1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760" y="2253615"/>
            <a:ext cx="2237740" cy="1223010"/>
          </a:xfrm>
          <a:prstGeom prst="rect">
            <a:avLst/>
          </a:prstGeom>
        </p:spPr>
      </p:pic>
      <p:pic>
        <p:nvPicPr>
          <p:cNvPr id="5" name="图片 4" descr="image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65" y="4356735"/>
            <a:ext cx="2732405" cy="113665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4870" y="1134110"/>
            <a:ext cx="6557010" cy="3238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一个基于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FEALPy </a:t>
            </a:r>
            <a:r>
              <a:rPr lang="zh-CN" altLang="en-US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的开源、模块化、高性能拓扑优化解决方案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83.xml><?xml version="1.0" encoding="utf-8"?>
<p:tagLst xmlns:p="http://schemas.openxmlformats.org/presentationml/2006/main">
  <p:tag name="resource_record_key" val="{&quot;65&quot;:[20230230],&quot;70&quot;:[3315859]}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WPS 演示</Application>
  <PresentationFormat>宽屏</PresentationFormat>
  <Paragraphs>27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Trebuchet MS</vt:lpstr>
      <vt:lpstr>Wingdings</vt:lpstr>
      <vt:lpstr>MiSans Heavy</vt:lpstr>
      <vt:lpstr>Microsoft YaHei</vt:lpstr>
      <vt:lpstr>黑体</vt:lpstr>
      <vt:lpstr>Arial Unicode MS</vt:lpstr>
      <vt:lpstr>文鼎ＰＬ简中楷</vt:lpstr>
      <vt:lpstr>Cascadia Mono</vt:lpstr>
      <vt:lpstr>Cambria Math</vt:lpstr>
      <vt:lpstr>AR PL KaitiM Big5</vt:lpstr>
      <vt:lpstr>Andale Mono</vt:lpstr>
      <vt:lpstr>DejaVu Math TeX Gyre</vt:lpstr>
      <vt:lpstr>WPS</vt:lpstr>
      <vt:lpstr>Office 主题</vt:lpstr>
      <vt:lpstr>SOPTX: 高性能多后端拓扑优化框架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跨平台智能 CAX 计算引擎研制</dc:title>
  <dc:creator>Mualani</dc:creator>
  <cp:lastModifiedBy>heliang</cp:lastModifiedBy>
  <cp:revision>101</cp:revision>
  <dcterms:created xsi:type="dcterms:W3CDTF">2025-06-30T00:31:16Z</dcterms:created>
  <dcterms:modified xsi:type="dcterms:W3CDTF">2025-06-30T00:31:16Z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72CFC02157123F0932965F68F4D9C9FC_43</vt:lpwstr>
  </property>
  <property fmtid="{D5CDD505-2E9C-101B-9397-08002B2CF9AE}" pid="3" name="KSOProductBuildVer">
    <vt:lpwstr>2052-12.8.2.21176</vt:lpwstr>
  </property>
</Properties>
</file>